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4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7DAD-BD66-4F93-B0DD-4144848825C2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152400"/>
            <a:ext cx="6705600" cy="1371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Mrs. C’s 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Mustang News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Sept. 23, 2011</a:t>
            </a:r>
          </a:p>
          <a:p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524000"/>
            <a:ext cx="6534161" cy="720197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This week  went by very quickly as our days were filled with </a:t>
            </a:r>
            <a:r>
              <a:rPr lang="en-US" sz="1400" dirty="0" smtClean="0">
                <a:latin typeface="Century Gothic" pitchFamily="34" charset="0"/>
              </a:rPr>
              <a:t>writing</a:t>
            </a:r>
            <a:r>
              <a:rPr lang="en-US" sz="1400" dirty="0" smtClean="0">
                <a:latin typeface="Century Gothic" pitchFamily="34" charset="0"/>
              </a:rPr>
              <a:t>, math, </a:t>
            </a:r>
            <a:r>
              <a:rPr lang="en-US" sz="1400" dirty="0" smtClean="0">
                <a:latin typeface="Century Gothic" pitchFamily="34" charset="0"/>
              </a:rPr>
              <a:t>and reading…and </a:t>
            </a:r>
            <a:r>
              <a:rPr lang="en-US" sz="1400" dirty="0" smtClean="0">
                <a:latin typeface="Century Gothic" pitchFamily="34" charset="0"/>
              </a:rPr>
              <a:t>learning the computer</a:t>
            </a:r>
            <a:r>
              <a:rPr lang="en-US" sz="1400" dirty="0" smtClean="0">
                <a:latin typeface="Century Gothic" pitchFamily="34" charset="0"/>
              </a:rPr>
              <a:t>.  The children are building stamina to work independently and truly developing into first grade learners.  Yeah!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The kiddos are now off and running…therefore, we will begin our regular routine next week.  We still have some tweaking to do but that will come with time.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1</a:t>
            </a:r>
            <a:r>
              <a:rPr lang="en-US" sz="1400" b="1" u="sng" baseline="30000" dirty="0" smtClean="0">
                <a:latin typeface="Century Gothic" pitchFamily="34" charset="0"/>
              </a:rPr>
              <a:t>st</a:t>
            </a:r>
            <a:r>
              <a:rPr lang="en-US" sz="1400" b="1" u="sng" dirty="0" smtClean="0">
                <a:latin typeface="Century Gothic" pitchFamily="34" charset="0"/>
              </a:rPr>
              <a:t> Phase of Homework</a:t>
            </a:r>
          </a:p>
          <a:p>
            <a:r>
              <a:rPr lang="en-US" sz="1400" dirty="0" smtClean="0">
                <a:latin typeface="Century Gothic" pitchFamily="34" charset="0"/>
              </a:rPr>
              <a:t>Reading and Spelling Homework will begin this Monday.  The children will have a spelling </a:t>
            </a:r>
            <a:r>
              <a:rPr lang="en-US" sz="1400" dirty="0" smtClean="0">
                <a:latin typeface="Century Gothic" pitchFamily="34" charset="0"/>
              </a:rPr>
              <a:t>3ring binder,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smtClean="0">
                <a:latin typeface="Century Gothic" pitchFamily="34" charset="0"/>
              </a:rPr>
              <a:t>blue reading folder,  and a book baggy.  The book baggy and blue reading folder are to be returned daily.  The spelling </a:t>
            </a:r>
            <a:r>
              <a:rPr lang="en-US" sz="1400" dirty="0" smtClean="0">
                <a:latin typeface="Century Gothic" pitchFamily="34" charset="0"/>
              </a:rPr>
              <a:t>binder </a:t>
            </a:r>
            <a:r>
              <a:rPr lang="en-US" sz="1400" dirty="0" smtClean="0">
                <a:latin typeface="Century Gothic" pitchFamily="34" charset="0"/>
              </a:rPr>
              <a:t>is </a:t>
            </a:r>
            <a:r>
              <a:rPr lang="en-US" sz="1400" dirty="0" smtClean="0">
                <a:latin typeface="Century Gothic" pitchFamily="34" charset="0"/>
              </a:rPr>
              <a:t>due on </a:t>
            </a:r>
            <a:r>
              <a:rPr lang="en-US" sz="1400" dirty="0" smtClean="0">
                <a:latin typeface="Century Gothic" pitchFamily="34" charset="0"/>
              </a:rPr>
              <a:t>Fridays.  </a:t>
            </a:r>
            <a:r>
              <a:rPr lang="en-US" sz="1400" dirty="0" smtClean="0">
                <a:latin typeface="Century Gothic" pitchFamily="34" charset="0"/>
              </a:rPr>
              <a:t>Inside the spelling </a:t>
            </a:r>
            <a:r>
              <a:rPr lang="en-US" sz="1400" dirty="0" smtClean="0">
                <a:latin typeface="Century Gothic" pitchFamily="34" charset="0"/>
              </a:rPr>
              <a:t>notebook is </a:t>
            </a:r>
            <a:r>
              <a:rPr lang="en-US" sz="1400" dirty="0" smtClean="0">
                <a:latin typeface="Century Gothic" pitchFamily="34" charset="0"/>
              </a:rPr>
              <a:t>a spelling contract that you will work on for the week and return on Friday along with the </a:t>
            </a:r>
            <a:r>
              <a:rPr lang="en-US" sz="1400" dirty="0" smtClean="0">
                <a:latin typeface="Century Gothic" pitchFamily="34" charset="0"/>
              </a:rPr>
              <a:t>binder.</a:t>
            </a:r>
            <a:r>
              <a:rPr lang="en-US" sz="1400" dirty="0" smtClean="0">
                <a:latin typeface="Century Gothic" pitchFamily="34" charset="0"/>
              </a:rPr>
              <a:t>  </a:t>
            </a:r>
            <a:r>
              <a:rPr lang="en-US" sz="1400" dirty="0" smtClean="0">
                <a:latin typeface="Century Gothic" pitchFamily="34" charset="0"/>
              </a:rPr>
              <a:t>We will use the spelling </a:t>
            </a:r>
            <a:r>
              <a:rPr lang="en-US" sz="1400" dirty="0" smtClean="0">
                <a:latin typeface="Century Gothic" pitchFamily="34" charset="0"/>
              </a:rPr>
              <a:t>binder </a:t>
            </a:r>
            <a:r>
              <a:rPr lang="en-US" sz="1400" dirty="0" smtClean="0">
                <a:latin typeface="Century Gothic" pitchFamily="34" charset="0"/>
              </a:rPr>
              <a:t>for spelling </a:t>
            </a:r>
            <a:r>
              <a:rPr lang="en-US" sz="1400" dirty="0" smtClean="0">
                <a:latin typeface="Century Gothic" pitchFamily="34" charset="0"/>
              </a:rPr>
              <a:t>tests.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Reading Contract</a:t>
            </a:r>
          </a:p>
          <a:p>
            <a:r>
              <a:rPr lang="en-US" sz="1400" dirty="0" smtClean="0">
                <a:latin typeface="Century Gothic" pitchFamily="34" charset="0"/>
              </a:rPr>
              <a:t>You will also find a reading contract inside the blue reading folder.  You may keep the reading contract at home.   Return the reading contract and the completed activities that </a:t>
            </a:r>
            <a:r>
              <a:rPr lang="en-US" sz="1400" dirty="0" smtClean="0">
                <a:latin typeface="Century Gothic" pitchFamily="34" charset="0"/>
              </a:rPr>
              <a:t>your child chose </a:t>
            </a:r>
            <a:r>
              <a:rPr lang="en-US" sz="1400" dirty="0" smtClean="0">
                <a:latin typeface="Century Gothic" pitchFamily="34" charset="0"/>
              </a:rPr>
              <a:t>to complete on Fridays.  That said, the blue folder needs to be completed by a parent and returned daily with the buddy books.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Math homework will be sent home Oct. 3</a:t>
            </a:r>
            <a:r>
              <a:rPr lang="en-US" sz="1400" baseline="30000" dirty="0" smtClean="0">
                <a:latin typeface="Century Gothic" pitchFamily="34" charset="0"/>
              </a:rPr>
              <a:t>rd</a:t>
            </a:r>
            <a:r>
              <a:rPr lang="en-US" sz="1400" dirty="0" smtClean="0">
                <a:latin typeface="Century Gothic" pitchFamily="34" charset="0"/>
              </a:rPr>
              <a:t>.  I want to make sure that you understand the reading and spelling process </a:t>
            </a:r>
            <a:r>
              <a:rPr lang="en-US" sz="1400" dirty="0" smtClean="0">
                <a:latin typeface="Century Gothic" pitchFamily="34" charset="0"/>
              </a:rPr>
              <a:t>first…then </a:t>
            </a:r>
            <a:r>
              <a:rPr lang="en-US" sz="1400" dirty="0" smtClean="0">
                <a:latin typeface="Century Gothic" pitchFamily="34" charset="0"/>
              </a:rPr>
              <a:t>math will be included.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Friday Folder…please return on Mondays.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b="1" dirty="0" smtClean="0">
                <a:latin typeface="Century Gothic" pitchFamily="34" charset="0"/>
              </a:rPr>
              <a:t>PLEASE </a:t>
            </a:r>
            <a:r>
              <a:rPr lang="en-US" sz="1400" b="1" dirty="0" smtClean="0">
                <a:latin typeface="Century Gothic" pitchFamily="34" charset="0"/>
              </a:rPr>
              <a:t>VIEW THE NEXT PAGE!</a:t>
            </a:r>
            <a:endParaRPr lang="en-US" sz="1200" dirty="0" smtClean="0">
              <a:latin typeface="Century Gothic" pitchFamily="34" charset="0"/>
            </a:endParaRPr>
          </a:p>
        </p:txBody>
      </p:sp>
      <p:pic>
        <p:nvPicPr>
          <p:cNvPr id="2050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"/>
            <a:ext cx="1572317" cy="1219200"/>
          </a:xfrm>
          <a:prstGeom prst="rect">
            <a:avLst/>
          </a:prstGeom>
          <a:noFill/>
        </p:spPr>
      </p:pic>
      <p:pic>
        <p:nvPicPr>
          <p:cNvPr id="8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4393"/>
            <a:ext cx="1575294" cy="1243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52600"/>
            <a:ext cx="6019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1400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1400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1400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1400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1400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US" sz="1400" u="sng" dirty="0" smtClean="0">
                <a:solidFill>
                  <a:srgbClr val="FF0000"/>
                </a:solidFill>
                <a:latin typeface="Century Gothic" pitchFamily="34" charset="0"/>
              </a:rPr>
              <a:t>Mark </a:t>
            </a:r>
            <a:r>
              <a:rPr lang="en-US" sz="1400" u="sng" dirty="0" smtClean="0">
                <a:solidFill>
                  <a:srgbClr val="FF0000"/>
                </a:solidFill>
                <a:latin typeface="Century Gothic" pitchFamily="34" charset="0"/>
              </a:rPr>
              <a:t>Your Calendar</a:t>
            </a:r>
          </a:p>
          <a:p>
            <a:r>
              <a:rPr lang="en-US" sz="1400" dirty="0" smtClean="0">
                <a:latin typeface="Century Gothic" pitchFamily="34" charset="0"/>
              </a:rPr>
              <a:t>Sept.  26:  Homework Begins </a:t>
            </a:r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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Sept.  30:  Apple Science &amp; 7</a:t>
            </a:r>
            <a:r>
              <a:rPr lang="en-US" sz="1400" baseline="30000" dirty="0" smtClean="0">
                <a:latin typeface="Century Gothic" pitchFamily="34" charset="0"/>
              </a:rPr>
              <a:t>th</a:t>
            </a:r>
            <a:r>
              <a:rPr lang="en-US" sz="1400" dirty="0" smtClean="0">
                <a:latin typeface="Century Gothic" pitchFamily="34" charset="0"/>
              </a:rPr>
              <a:t> Grade Reading Buddies</a:t>
            </a:r>
          </a:p>
          <a:p>
            <a:r>
              <a:rPr lang="en-US" sz="1400" dirty="0" smtClean="0">
                <a:latin typeface="Century Gothic" pitchFamily="34" charset="0"/>
              </a:rPr>
              <a:t>Oct. 3</a:t>
            </a:r>
            <a:r>
              <a:rPr lang="en-US" sz="1400" baseline="30000" dirty="0" smtClean="0">
                <a:latin typeface="Century Gothic" pitchFamily="34" charset="0"/>
              </a:rPr>
              <a:t>rd</a:t>
            </a:r>
            <a:r>
              <a:rPr lang="en-US" sz="1400" dirty="0" smtClean="0">
                <a:latin typeface="Century Gothic" pitchFamily="34" charset="0"/>
              </a:rPr>
              <a:t>:  Scholastic Book Orders due online</a:t>
            </a:r>
          </a:p>
          <a:p>
            <a:r>
              <a:rPr lang="en-US" sz="1400" dirty="0" smtClean="0">
                <a:latin typeface="Century Gothic" pitchFamily="34" charset="0"/>
              </a:rPr>
              <a:t>Oct. 10:  No School</a:t>
            </a: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Sincerely,</a:t>
            </a:r>
          </a:p>
          <a:p>
            <a:r>
              <a:rPr lang="en-US" sz="1400" dirty="0" smtClean="0">
                <a:latin typeface="Century Gothic" pitchFamily="34" charset="0"/>
              </a:rPr>
              <a:t>Mrs. Ciocca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6019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Century Gothic" pitchFamily="34" charset="0"/>
              </a:rPr>
              <a:t>Apple Science …Friday, September 30 Reminder</a:t>
            </a:r>
          </a:p>
          <a:p>
            <a:r>
              <a:rPr lang="en-US" sz="1400" dirty="0" smtClean="0">
                <a:latin typeface="Century Gothic" pitchFamily="34" charset="0"/>
              </a:rPr>
              <a:t>Volunteers needed for Apple </a:t>
            </a:r>
            <a:r>
              <a:rPr lang="en-US" sz="1400" dirty="0" smtClean="0">
                <a:latin typeface="Century Gothic" pitchFamily="34" charset="0"/>
              </a:rPr>
              <a:t>Sci</a:t>
            </a:r>
            <a:r>
              <a:rPr lang="en-US" sz="1400" dirty="0" smtClean="0">
                <a:latin typeface="Century Gothic" pitchFamily="34" charset="0"/>
              </a:rPr>
              <a:t>-Fri from 12:00-12:50 pm and 2:00-2:30pm</a:t>
            </a:r>
            <a:r>
              <a:rPr lang="en-US" sz="1400" dirty="0" smtClean="0">
                <a:latin typeface="Century Gothic" pitchFamily="34" charset="0"/>
              </a:rPr>
              <a:t>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dirty="0" smtClean="0">
                <a:latin typeface="Century Gothic" pitchFamily="34" charset="0"/>
              </a:rPr>
              <a:t>The children will rotate stations…if you would like to volunteer,  please send me an email</a:t>
            </a:r>
            <a:r>
              <a:rPr lang="en-US" sz="1400" b="1" dirty="0" smtClean="0">
                <a:latin typeface="Century Gothic" pitchFamily="34" charset="0"/>
              </a:rPr>
              <a:t>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Needed…One Apple</a:t>
            </a:r>
          </a:p>
          <a:p>
            <a:r>
              <a:rPr lang="en-US" sz="1400" dirty="0" smtClean="0">
                <a:latin typeface="Century Gothic" pitchFamily="34" charset="0"/>
              </a:rPr>
              <a:t>Please have your child bring in one apple…any color on Tuesday.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dirty="0" smtClean="0">
                <a:latin typeface="Century Gothic" pitchFamily="34" charset="0"/>
              </a:rPr>
              <a:t>If you can volunteer for applefest, please let me know…thanks</a:t>
            </a:r>
            <a:endParaRPr lang="en-US" sz="14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373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DoDDS-E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DoDDS-E</dc:creator>
  <cp:lastModifiedBy>DoDDS-E</cp:lastModifiedBy>
  <cp:revision>111</cp:revision>
  <dcterms:created xsi:type="dcterms:W3CDTF">2010-09-02T14:09:05Z</dcterms:created>
  <dcterms:modified xsi:type="dcterms:W3CDTF">2011-09-23T14:40:05Z</dcterms:modified>
</cp:coreProperties>
</file>